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duotone>
              <a:schemeClr val="bg2"/>
              <a:srgbClr val="FFF1C1"/>
            </a:duotone>
            <a:lum bright="-10000" contrast="-40000"/>
          </a:blip>
          <a:stretch>
            <a:fillRect/>
          </a:stretch>
        </p:blipFill>
        <p:spPr>
          <a:xfrm>
            <a:off x="1" y="5214950"/>
            <a:ext cx="1472173" cy="164305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214422"/>
            <a:ext cx="7772400" cy="1470025"/>
          </a:xfrm>
        </p:spPr>
        <p:txBody>
          <a:bodyPr/>
          <a:lstStyle>
            <a:lvl1pPr algn="ctr">
              <a:defRPr sz="480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1733" y="2759581"/>
            <a:ext cx="6100534" cy="1740989"/>
          </a:xfrm>
        </p:spPr>
        <p:txBody>
          <a:bodyPr anchor="t"/>
          <a:lstStyle>
            <a:lvl1pPr marL="0" indent="0" algn="ctr">
              <a:buNone/>
              <a:defRPr lang="zh-CN" altLang="en-US" dirty="0"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21441-1C0D-4D65-B5DC-50F46DF450E0}" type="datetimeFigureOut">
              <a:rPr lang="zh-CN" altLang="en-US" smtClean="0"/>
              <a:t>2019/3/7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7FC88-6B7E-4B8A-8E1F-03004338A94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6696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00176"/>
            <a:ext cx="8229600" cy="4714907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21441-1C0D-4D65-B5DC-50F46DF450E0}" type="datetimeFigureOut">
              <a:rPr lang="zh-CN" altLang="en-US" smtClean="0"/>
              <a:t>2019/3/7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7FC88-6B7E-4B8A-8E1F-03004338A941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6696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286644" y="274638"/>
            <a:ext cx="1400156" cy="5940444"/>
          </a:xfrm>
        </p:spPr>
        <p:txBody>
          <a:bodyPr vert="eaVert"/>
          <a:lstStyle>
            <a:lvl1pPr algn="ctr">
              <a:defRPr>
                <a:effectLst>
                  <a:outerShdw dist="50800" dir="18900000" algn="tl" rotWithShape="0">
                    <a:srgbClr val="000000">
                      <a:alpha val="75000"/>
                    </a:srgbClr>
                  </a:outerShdw>
                </a:effectLst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758006" cy="5940444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21441-1C0D-4D65-B5DC-50F46DF450E0}" type="datetimeFigureOut">
              <a:rPr lang="zh-CN" altLang="en-US" smtClean="0"/>
              <a:t>2019/3/7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7FC88-6B7E-4B8A-8E1F-03004338A941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6696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21441-1C0D-4D65-B5DC-50F46DF450E0}" type="datetimeFigureOut">
              <a:rPr lang="zh-CN" altLang="en-US" smtClean="0"/>
              <a:t>2019/3/7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7FC88-6B7E-4B8A-8E1F-03004338A941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143369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643182"/>
            <a:ext cx="7772400" cy="1500187"/>
          </a:xfrm>
        </p:spPr>
        <p:txBody>
          <a:bodyPr anchor="b"/>
          <a:lstStyle>
            <a:lvl1pPr marL="0" indent="0">
              <a:buNone/>
              <a:defRPr lang="zh-CN" altLang="en-US" sz="2800" smtClean="0">
                <a:effectLst/>
              </a:defRPr>
            </a:lvl1pPr>
            <a:lvl2pPr marL="457200" indent="0">
              <a:buNone/>
              <a:defRPr lang="zh-CN" altLang="en-US" sz="2400" smtClean="0">
                <a:effectLst/>
              </a:defRPr>
            </a:lvl2pPr>
            <a:lvl3pPr marL="914400" indent="0">
              <a:buNone/>
              <a:defRPr lang="zh-CN" altLang="en-US" sz="2000" smtClean="0">
                <a:effectLst/>
              </a:defRPr>
            </a:lvl3pPr>
            <a:lvl4pPr marL="1371600" indent="0">
              <a:buNone/>
              <a:defRPr lang="zh-CN" altLang="en-US" sz="1600" smtClean="0">
                <a:effectLst/>
              </a:defRPr>
            </a:lvl4pPr>
            <a:lvl5pPr marL="1828800" indent="0">
              <a:buNone/>
              <a:defRPr lang="zh-CN" altLang="en-US" sz="1400" dirty="0" smtClean="0">
                <a:effectLst/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21441-1C0D-4D65-B5DC-50F46DF450E0}" type="datetimeFigureOut">
              <a:rPr lang="zh-CN" altLang="en-US" smtClean="0"/>
              <a:t>2019/3/7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7FC88-6B7E-4B8A-8E1F-03004338A941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duotone>
              <a:schemeClr val="bg2"/>
              <a:srgbClr val="FFF1C1"/>
            </a:duotone>
            <a:lum bright="-10000" contrast="-30000"/>
          </a:blip>
          <a:stretch>
            <a:fillRect/>
          </a:stretch>
        </p:blipFill>
        <p:spPr>
          <a:xfrm>
            <a:off x="7480636" y="0"/>
            <a:ext cx="1663364" cy="2357430"/>
          </a:xfrm>
          <a:prstGeom prst="rect">
            <a:avLst/>
          </a:prstGeom>
          <a:noFill/>
          <a:ln>
            <a:noFill/>
          </a:ln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6552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21441-1C0D-4D65-B5DC-50F46DF450E0}" type="datetimeFigureOut">
              <a:rPr lang="zh-CN" altLang="en-US" smtClean="0"/>
              <a:t>2019/3/7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7FC88-6B7E-4B8A-8E1F-03004338A941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6408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21441-1C0D-4D65-B5DC-50F46DF450E0}" type="datetimeFigureOut">
              <a:rPr lang="zh-CN" altLang="en-US" smtClean="0"/>
              <a:t>2019/3/7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7FC88-6B7E-4B8A-8E1F-03004338A941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6696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21441-1C0D-4D65-B5DC-50F46DF450E0}" type="datetimeFigureOut">
              <a:rPr lang="zh-CN" altLang="en-US" smtClean="0"/>
              <a:t>2019/3/7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7FC88-6B7E-4B8A-8E1F-03004338A941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6696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21441-1C0D-4D65-B5DC-50F46DF450E0}" type="datetimeFigureOut">
              <a:rPr lang="zh-CN" altLang="en-US" smtClean="0"/>
              <a:t>2019/3/7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7FC88-6B7E-4B8A-8E1F-03004338A941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6732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1175" y="5357826"/>
            <a:ext cx="8226225" cy="768028"/>
          </a:xfrm>
        </p:spPr>
        <p:txBody>
          <a:bodyPr anchor="ctr"/>
          <a:lstStyle>
            <a:lvl1pPr algn="ctr">
              <a:defRPr lang="zh-CN" altLang="en-US" sz="3600" b="0" kern="1200" spc="50" dirty="0">
                <a:ln w="12700">
                  <a:noFill/>
                  <a:prstDash val="solid"/>
                </a:ln>
                <a:solidFill>
                  <a:schemeClr val="accent4"/>
                </a:solidFill>
                <a:effectLst>
                  <a:outerShdw blurRad="38100" dist="20320" dir="27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0382" y="428604"/>
            <a:ext cx="5111750" cy="48577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679086" y="1357298"/>
            <a:ext cx="3008313" cy="392909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21441-1C0D-4D65-B5DC-50F46DF450E0}" type="datetimeFigureOut">
              <a:rPr lang="zh-CN" altLang="en-US" smtClean="0"/>
              <a:t>2019/3/7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7FC88-6B7E-4B8A-8E1F-03004338A941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6696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95298" y="214290"/>
            <a:ext cx="7448602" cy="781052"/>
          </a:xfrm>
        </p:spPr>
        <p:txBody>
          <a:bodyPr anchor="ctr"/>
          <a:lstStyle>
            <a:lvl1pPr algn="ctr" rtl="0">
              <a:spcBef>
                <a:spcPct val="0"/>
              </a:spcBef>
              <a:buNone/>
              <a:defRPr sz="3600" b="0" kern="1200" spc="50">
                <a:ln w="12700">
                  <a:noFill/>
                  <a:prstDash val="solid"/>
                </a:ln>
                <a:solidFill>
                  <a:schemeClr val="accent4"/>
                </a:solidFill>
                <a:effectLst>
                  <a:outerShdw blurRad="38100" dist="20320" dir="27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81015" y="1000108"/>
            <a:ext cx="7452360" cy="5214974"/>
          </a:xfrm>
          <a:prstGeom prst="snip2DiagRect">
            <a:avLst>
              <a:gd name="adj1" fmla="val 0"/>
              <a:gd name="adj2" fmla="val 1794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zh-CN" altLang="en-US" smtClean="0"/>
              <a:t>单击图标添加图片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953000" y="6243633"/>
            <a:ext cx="3180375" cy="614367"/>
          </a:xfrm>
        </p:spPr>
        <p:txBody>
          <a:bodyPr anchor="t"/>
          <a:lstStyle>
            <a:lvl1pPr marL="0" indent="0" algn="r">
              <a:buNone/>
              <a:defRPr sz="1400"/>
            </a:lvl1pPr>
            <a:lvl2pPr marL="457200" indent="0" algn="r">
              <a:buNone/>
              <a:defRPr sz="1200"/>
            </a:lvl2pPr>
            <a:lvl3pPr marL="914400" indent="0" algn="r">
              <a:buNone/>
              <a:defRPr sz="1000"/>
            </a:lvl3pPr>
            <a:lvl4pPr marL="1371600" indent="0" algn="r">
              <a:buNone/>
              <a:defRPr sz="900"/>
            </a:lvl4pPr>
            <a:lvl5pPr marL="1828800" indent="0" algn="r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600" y="6492878"/>
            <a:ext cx="1676384" cy="365125"/>
          </a:xfrm>
        </p:spPr>
        <p:txBody>
          <a:bodyPr/>
          <a:lstStyle/>
          <a:p>
            <a:fld id="{81321441-1C0D-4D65-B5DC-50F46DF450E0}" type="datetimeFigureOut">
              <a:rPr lang="zh-CN" altLang="en-US" smtClean="0"/>
              <a:t>2019/3/7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2285984" y="6492876"/>
            <a:ext cx="2643206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83073" y="5347005"/>
            <a:ext cx="871200" cy="871200"/>
          </a:xfrm>
          <a:prstGeom prst="rtTriangl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fld id="{F4D7FC88-6B7E-4B8A-8E1F-03004338A941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760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matte">
              <a:bevelT w="12700" h="12700"/>
            </a:sp3d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274320" rtlCol="0" anchor="ctr"/>
          <a:lstStyle>
            <a:lvl1pPr algn="l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81321441-1C0D-4D65-B5DC-50F46DF450E0}" type="datetimeFigureOut">
              <a:rPr lang="zh-CN" altLang="en-US" smtClean="0"/>
              <a:t>2019/3/7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45720" tIns="45720" rIns="45720" rtlCol="0" anchor="ctr"/>
          <a:lstStyle>
            <a:lvl1pPr algn="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F4D7FC88-6B7E-4B8A-8E1F-03004338A94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lang="zh-CN" altLang="en-US" sz="4400" b="0" kern="1200" spc="50" dirty="0">
          <a:ln w="12700">
            <a:noFill/>
            <a:prstDash val="solid"/>
          </a:ln>
          <a:solidFill>
            <a:schemeClr val="accent4"/>
          </a:solidFill>
          <a:effectLst>
            <a:outerShdw blurRad="38100" dist="20320" dir="27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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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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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b="1" dirty="0"/>
              <a:t>从技工到教授</a:t>
            </a:r>
            <a:r>
              <a:rPr lang="zh-CN" altLang="en-US" b="1" dirty="0" smtClean="0"/>
              <a:t>的“工人专家”</a:t>
            </a:r>
            <a:r>
              <a:rPr lang="en-US" altLang="zh-CN" b="1" dirty="0" smtClean="0"/>
              <a:t/>
            </a:r>
            <a:br>
              <a:rPr lang="en-US" altLang="zh-CN" b="1" dirty="0" smtClean="0"/>
            </a:br>
            <a:r>
              <a:rPr lang="en-US" altLang="zh-CN" b="1" dirty="0" smtClean="0"/>
              <a:t>——</a:t>
            </a:r>
            <a:r>
              <a:rPr lang="zh-CN" altLang="en-US" b="1" dirty="0" smtClean="0"/>
              <a:t>李斌</a:t>
            </a:r>
            <a:r>
              <a:rPr lang="zh-CN" altLang="en-US" b="1" dirty="0"/>
              <a:t/>
            </a:r>
            <a:br>
              <a:rPr lang="zh-CN" altLang="en-US" b="1" dirty="0"/>
            </a:b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9698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2800" dirty="0" smtClean="0">
                <a:latin typeface="楷体_GB2312" pitchFamily="49" charset="-122"/>
                <a:ea typeface="楷体_GB2312" pitchFamily="49" charset="-122"/>
              </a:rPr>
              <a:t>技校毕业生</a:t>
            </a:r>
            <a:r>
              <a:rPr lang="en-US" altLang="zh-CN" sz="2800" dirty="0" smtClean="0">
                <a:latin typeface="楷体_GB2312" pitchFamily="49" charset="-122"/>
                <a:ea typeface="楷体_GB2312" pitchFamily="49" charset="-122"/>
              </a:rPr>
              <a:t>—</a:t>
            </a:r>
            <a:r>
              <a:rPr lang="zh-CN" altLang="en-US" sz="2800" dirty="0" smtClean="0">
                <a:latin typeface="楷体_GB2312" pitchFamily="49" charset="-122"/>
                <a:ea typeface="楷体_GB2312" pitchFamily="49" charset="-122"/>
              </a:rPr>
              <a:t>操作工人</a:t>
            </a:r>
            <a:r>
              <a:rPr lang="en-US" altLang="zh-CN" sz="2800" dirty="0" smtClean="0">
                <a:latin typeface="楷体_GB2312" pitchFamily="49" charset="-122"/>
                <a:ea typeface="楷体_GB2312" pitchFamily="49" charset="-122"/>
              </a:rPr>
              <a:t>—</a:t>
            </a:r>
            <a:r>
              <a:rPr lang="zh-CN" altLang="en-US" sz="2800" dirty="0" smtClean="0">
                <a:latin typeface="楷体_GB2312" pitchFamily="49" charset="-122"/>
                <a:ea typeface="楷体_GB2312" pitchFamily="49" charset="-122"/>
              </a:rPr>
              <a:t>全能技工</a:t>
            </a:r>
            <a:r>
              <a:rPr lang="en-US" altLang="zh-CN" sz="2800" dirty="0" smtClean="0">
                <a:latin typeface="楷体_GB2312" pitchFamily="49" charset="-122"/>
                <a:ea typeface="楷体_GB2312" pitchFamily="49" charset="-122"/>
              </a:rPr>
              <a:t>—</a:t>
            </a:r>
            <a:r>
              <a:rPr lang="zh-CN" altLang="en-US" sz="2800" dirty="0" smtClean="0">
                <a:latin typeface="楷体_GB2312" pitchFamily="49" charset="-122"/>
                <a:ea typeface="楷体_GB2312" pitchFamily="49" charset="-122"/>
              </a:rPr>
              <a:t>数控应用专家。上海液压泵厂数控机床调试规、国家技师、工程师李斌实现了这个飞跃。在他的业绩里，在众人的心目中，他名副其实的</a:t>
            </a:r>
            <a:r>
              <a:rPr lang="zh-CN" altLang="en-US" sz="2800" dirty="0" smtClean="0">
                <a:solidFill>
                  <a:srgbClr val="FFC000"/>
                </a:solidFill>
                <a:latin typeface="楷体_GB2312" pitchFamily="49" charset="-122"/>
                <a:ea typeface="楷体_GB2312" pitchFamily="49" charset="-122"/>
              </a:rPr>
              <a:t>“工人专家”</a:t>
            </a:r>
            <a:r>
              <a:rPr lang="zh-CN" altLang="en-US" sz="2800" dirty="0" smtClean="0">
                <a:latin typeface="楷体_GB2312" pitchFamily="49" charset="-122"/>
                <a:ea typeface="楷体_GB2312" pitchFamily="49" charset="-122"/>
              </a:rPr>
              <a:t>。</a:t>
            </a:r>
            <a:endParaRPr lang="zh-CN" altLang="en-US" sz="2800" dirty="0">
              <a:latin typeface="楷体_GB2312" pitchFamily="49" charset="-122"/>
              <a:ea typeface="楷体_GB2312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40906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人物荣誉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2800" b="1" dirty="0"/>
              <a:t>早在</a:t>
            </a:r>
            <a:r>
              <a:rPr lang="en-US" altLang="zh-CN" sz="2800" b="1" dirty="0"/>
              <a:t>14</a:t>
            </a:r>
            <a:r>
              <a:rPr lang="zh-CN" altLang="en-US" sz="2800" b="1" dirty="0"/>
              <a:t>年前的</a:t>
            </a:r>
            <a:r>
              <a:rPr lang="en-US" altLang="zh-CN" sz="2800" b="1" dirty="0"/>
              <a:t>1992</a:t>
            </a:r>
            <a:r>
              <a:rPr lang="zh-CN" altLang="en-US" sz="2800" b="1" dirty="0"/>
              <a:t>年，李斌就荣获上海市劳动模范称号。之后，各种殊荣接踵而来：</a:t>
            </a:r>
            <a:r>
              <a:rPr lang="en-US" altLang="zh-CN" sz="2800" b="1" dirty="0"/>
              <a:t>1995</a:t>
            </a:r>
            <a:r>
              <a:rPr lang="zh-CN" altLang="en-US" sz="2800" b="1" dirty="0"/>
              <a:t>年再次荣获上海市劳动模范称号，并成为上海首届十大工人发明家之一；</a:t>
            </a:r>
            <a:r>
              <a:rPr lang="en-US" altLang="zh-CN" sz="2800" b="1" dirty="0"/>
              <a:t>1996</a:t>
            </a:r>
            <a:r>
              <a:rPr lang="zh-CN" altLang="en-US" sz="2800" b="1" dirty="0"/>
              <a:t>年荣获全国五一劳动奖章、全国杰出青年岗位能手称号；</a:t>
            </a:r>
            <a:r>
              <a:rPr lang="en-US" altLang="zh-CN" sz="2800" b="1" dirty="0"/>
              <a:t>1997</a:t>
            </a:r>
            <a:r>
              <a:rPr lang="zh-CN" altLang="en-US" sz="2800" b="1" dirty="0"/>
              <a:t>年荣获全国十大杰出青年、中国青年五四奖章；</a:t>
            </a:r>
            <a:r>
              <a:rPr lang="en-US" altLang="zh-CN" sz="2800" b="1" dirty="0"/>
              <a:t>1998</a:t>
            </a:r>
            <a:r>
              <a:rPr lang="zh-CN" altLang="en-US" sz="2800" b="1" dirty="0"/>
              <a:t>年当选为上海市第十一届人大代表；</a:t>
            </a:r>
            <a:r>
              <a:rPr lang="en-US" altLang="zh-CN" sz="2800" b="1" dirty="0"/>
              <a:t>2000</a:t>
            </a:r>
            <a:r>
              <a:rPr lang="zh-CN" altLang="en-US" sz="2800" b="1" dirty="0"/>
              <a:t>年荣获全国劳动模范称号；</a:t>
            </a:r>
            <a:r>
              <a:rPr lang="en-US" altLang="zh-CN" sz="2800" b="1" dirty="0"/>
              <a:t>2002</a:t>
            </a:r>
            <a:r>
              <a:rPr lang="zh-CN" altLang="en-US" sz="2800" b="1" dirty="0"/>
              <a:t>年当选为党的十六大代表；</a:t>
            </a:r>
            <a:r>
              <a:rPr lang="en-US" altLang="zh-CN" sz="2800" b="1" dirty="0"/>
              <a:t>2003</a:t>
            </a:r>
            <a:r>
              <a:rPr lang="zh-CN" altLang="en-US" sz="2800" b="1" dirty="0"/>
              <a:t>年荣获全国技术能手、中华技能大奖称号；</a:t>
            </a:r>
            <a:r>
              <a:rPr lang="en-US" altLang="zh-CN" sz="2800" b="1" dirty="0"/>
              <a:t>2005</a:t>
            </a:r>
            <a:r>
              <a:rPr lang="zh-CN" altLang="en-US" sz="2800" b="1" dirty="0"/>
              <a:t>年再次荣获全国劳动模范称号。</a:t>
            </a:r>
          </a:p>
        </p:txBody>
      </p:sp>
    </p:spTree>
    <p:extLst>
      <p:ext uri="{BB962C8B-B14F-4D97-AF65-F5344CB8AC3E}">
        <p14:creationId xmlns:p14="http://schemas.microsoft.com/office/powerpoint/2010/main" val="9322671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人物档案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 vert="eaVert"/>
          <a:lstStyle/>
          <a:p>
            <a:r>
              <a:rPr lang="zh-CN" altLang="en-US" dirty="0"/>
              <a:t>李斌，上海液压泵厂加工中心操作高级技师，全国劳动模范，全国五一劳动奖章、中华技能大奖获得者。技工学校毕业生。刻苦钻研数控理论和操作技术，完成技术攻关项目</a:t>
            </a:r>
            <a:r>
              <a:rPr lang="en-US" altLang="zh-CN" dirty="0"/>
              <a:t>160</a:t>
            </a:r>
            <a:r>
              <a:rPr lang="zh-CN" altLang="en-US" dirty="0"/>
              <a:t>余项，在生产国际先进产品、实施刀具国产化等方面取得重大突破，成为全国机械行业知名的数控技术应用专家，被大学聘为数控机床教授。</a:t>
            </a:r>
          </a:p>
        </p:txBody>
      </p:sp>
    </p:spTree>
    <p:extLst>
      <p:ext uri="{BB962C8B-B14F-4D97-AF65-F5344CB8AC3E}">
        <p14:creationId xmlns:p14="http://schemas.microsoft.com/office/powerpoint/2010/main" val="10391897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超级谈判王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70000" lnSpcReduction="20000"/>
          </a:bodyPr>
          <a:lstStyle/>
          <a:p>
            <a:r>
              <a:rPr lang="zh-CN" altLang="en-US" dirty="0"/>
              <a:t>上海液压泵厂有个习惯做法：购置数控机床的谈判，总要请李斌出场。于是，他成了谈判桌上唯一的一个普通工人。</a:t>
            </a:r>
          </a:p>
          <a:p>
            <a:r>
              <a:rPr lang="en-US" altLang="zh-CN" dirty="0"/>
              <a:t>1996</a:t>
            </a:r>
            <a:r>
              <a:rPr lang="zh-CN" altLang="en-US" dirty="0"/>
              <a:t>年</a:t>
            </a:r>
            <a:r>
              <a:rPr lang="en-US" altLang="zh-CN" dirty="0"/>
              <a:t>7</a:t>
            </a:r>
            <a:r>
              <a:rPr lang="zh-CN" altLang="en-US" dirty="0"/>
              <a:t>月，厂里打算引进一台数控机床，谈判中，外方把本不该列入报价的数控机床附件列成分项目进行报价，并把数控机床本身固化的程序也计了价，开口就要</a:t>
            </a:r>
            <a:r>
              <a:rPr lang="en-US" altLang="zh-CN" dirty="0"/>
              <a:t>120</a:t>
            </a:r>
            <a:r>
              <a:rPr lang="zh-CN" altLang="en-US" dirty="0"/>
              <a:t>多万元。此时，李斌摊开准备好的资料，对数控解锁程序进行逐项分析，向外方阐述自己的观点：“先生，依我的经验，机床固化程序不应再次计价。不信的话，我可以凭自己的能力打开这些程序。”李斌如此精通数控机床，令外方大吃一惊：“你是否用过我公司的数控机床，或得到过我公司的数控机床设计资料？”上海液压泵厂的厂长笑着说：“他是我厂的专家，是一位技术工人。”外方谈判人员深为李斌的高超技术所折服，当即做出让步，价钱一下子减少</a:t>
            </a:r>
            <a:r>
              <a:rPr lang="en-US" altLang="zh-CN" dirty="0"/>
              <a:t>20</a:t>
            </a:r>
            <a:r>
              <a:rPr lang="zh-CN" altLang="en-US" dirty="0"/>
              <a:t>多万元。</a:t>
            </a:r>
          </a:p>
          <a:p>
            <a:r>
              <a:rPr lang="zh-CN" altLang="en-US" dirty="0"/>
              <a:t>知识就是力量，知识就是财富。在商务谈判中，李斌之所以能为企业赢得一个合理的价格，靠的正是那种超越岗位需要的知识储备和信息储存。</a:t>
            </a:r>
          </a:p>
        </p:txBody>
      </p:sp>
    </p:spTree>
    <p:extLst>
      <p:ext uri="{BB962C8B-B14F-4D97-AF65-F5344CB8AC3E}">
        <p14:creationId xmlns:p14="http://schemas.microsoft.com/office/powerpoint/2010/main" val="1380430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82719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74281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李斌语录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Clr>
                <a:srgbClr val="FF0000"/>
              </a:buClr>
              <a:buSzPct val="100000"/>
              <a:buFont typeface="+mj-ea"/>
              <a:buAutoNum type="circleNumDbPlain"/>
            </a:pPr>
            <a:r>
              <a:rPr lang="zh-CN" altLang="en-US" dirty="0" smtClean="0"/>
              <a:t>“学知识、学技能，仅仅是我的第一步追求，用知识和机能搞创新，为企业和国家创造更大的效益，才是我的最终追求。”</a:t>
            </a:r>
          </a:p>
          <a:p>
            <a:pPr marL="514350" indent="-514350">
              <a:buClr>
                <a:srgbClr val="FF0000"/>
              </a:buClr>
              <a:buSzPct val="100000"/>
              <a:buFont typeface="+mj-ea"/>
              <a:buAutoNum type="circleNumDbPlain"/>
            </a:pPr>
            <a:endParaRPr lang="zh-CN" altLang="en-US" dirty="0" smtClean="0"/>
          </a:p>
          <a:p>
            <a:pPr marL="514350" indent="-514350">
              <a:buClr>
                <a:srgbClr val="FF0000"/>
              </a:buClr>
              <a:buSzPct val="100000"/>
              <a:buFont typeface="+mj-ea"/>
              <a:buAutoNum type="circleNumDbPlain"/>
            </a:pPr>
            <a:r>
              <a:rPr lang="zh-CN" altLang="en-US" dirty="0" smtClean="0"/>
              <a:t>“认定一个人的价值在于有所作为，乐于奉献，特别是要帮助更多的人成才。”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203570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755576" y="2492896"/>
            <a:ext cx="8388424" cy="1143000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>
                <a:latin typeface="Arial Black" pitchFamily="34" charset="0"/>
              </a:rPr>
              <a:t>THANK  YOU  </a:t>
            </a:r>
            <a:r>
              <a:rPr lang="en-US" altLang="zh-CN" dirty="0">
                <a:latin typeface="Arial Black" pitchFamily="34" charset="0"/>
              </a:rPr>
              <a:t>VERY  </a:t>
            </a:r>
            <a:r>
              <a:rPr lang="en-US" altLang="zh-CN" dirty="0" smtClean="0">
                <a:latin typeface="Arial Black" pitchFamily="34" charset="0"/>
              </a:rPr>
              <a:t>MUCH!</a:t>
            </a:r>
            <a:endParaRPr lang="zh-CN" altLang="en-US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25535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凤舞九天">
  <a:themeElements>
    <a:clrScheme name="凤舞九天">
      <a:dk1>
        <a:sysClr val="windowText" lastClr="000000"/>
      </a:dk1>
      <a:lt1>
        <a:sysClr val="window" lastClr="FFFFFF"/>
      </a:lt1>
      <a:dk2>
        <a:srgbClr val="004646"/>
      </a:dk2>
      <a:lt2>
        <a:srgbClr val="E1F0FF"/>
      </a:lt2>
      <a:accent1>
        <a:srgbClr val="50742F"/>
      </a:accent1>
      <a:accent2>
        <a:srgbClr val="268868"/>
      </a:accent2>
      <a:accent3>
        <a:srgbClr val="33BD56"/>
      </a:accent3>
      <a:accent4>
        <a:srgbClr val="4BC5B9"/>
      </a:accent4>
      <a:accent5>
        <a:srgbClr val="3163CA"/>
      </a:accent5>
      <a:accent6>
        <a:srgbClr val="4B14AA"/>
      </a:accent6>
      <a:hlink>
        <a:srgbClr val="D9BE02"/>
      </a:hlink>
      <a:folHlink>
        <a:srgbClr val="F900F9"/>
      </a:folHlink>
    </a:clrScheme>
    <a:fontScheme name="凤舞九天">
      <a:majorFont>
        <a:latin typeface="Footlight MT Light"/>
        <a:ea typeface=""/>
        <a:cs typeface=""/>
        <a:font script="Jpan" typeface="ＭＳ Ｐゴシック"/>
        <a:font script="Hang" typeface="맑은 고딕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oudy Old Style"/>
        <a:ea typeface=""/>
        <a:cs typeface=""/>
        <a:font script="Jpan" typeface="ＭＳ Ｐ明朝"/>
        <a:font script="Hang" typeface="HY견명조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凤舞九天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atMod val="180000"/>
              </a:schemeClr>
            </a:gs>
            <a:gs pos="50000">
              <a:schemeClr val="phClr">
                <a:tint val="40000"/>
                <a:satMod val="175000"/>
              </a:schemeClr>
            </a:gs>
            <a:gs pos="100000">
              <a:schemeClr val="phClr">
                <a:tint val="65000"/>
                <a:satMod val="180000"/>
              </a:schemeClr>
            </a:gs>
          </a:gsLst>
          <a:lin ang="0" scaled="1"/>
        </a:gradFill>
        <a:gradFill rotWithShape="1">
          <a:gsLst>
            <a:gs pos="0">
              <a:schemeClr val="phClr">
                <a:shade val="38000"/>
                <a:satMod val="150000"/>
              </a:schemeClr>
            </a:gs>
            <a:gs pos="50000">
              <a:schemeClr val="phClr">
                <a:shade val="100000"/>
                <a:satMod val="100000"/>
              </a:schemeClr>
            </a:gs>
            <a:gs pos="100000">
              <a:schemeClr val="phClr">
                <a:shade val="38000"/>
                <a:satMod val="150000"/>
              </a:schemeClr>
            </a:gs>
          </a:gsLst>
          <a:lin ang="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90500" dist="78600" dir="2700000" rotWithShape="0">
              <a:srgbClr val="000000">
                <a:alpha val="35500"/>
              </a:srgbClr>
            </a:outerShdw>
          </a:effectLst>
        </a:effectStyle>
        <a:effectStyle>
          <a:effectLst>
            <a:outerShdw blurRad="190500" dist="78600" dir="2700000" rotWithShape="0">
              <a:srgbClr val="000000">
                <a:alpha val="35500"/>
              </a:srgbClr>
            </a:outerShdw>
          </a:effectLst>
        </a:effectStyle>
        <a:effectStyle>
          <a:effectLst>
            <a:outerShdw blurRad="190500" dist="78600" dir="2700000" rotWithShape="0">
              <a:srgbClr val="000000">
                <a:alpha val="3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00000"/>
              </a:schemeClr>
            </a:gs>
            <a:gs pos="100000">
              <a:schemeClr val="phClr">
                <a:shade val="15000"/>
                <a:satMod val="300000"/>
              </a:schemeClr>
            </a:gs>
          </a:gsLst>
          <a:path path="circle">
            <a:fillToRect l="10000" t="180000" r="1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tile tx="0" ty="0" sx="50000" sy="5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Phoenix</Template>
  <TotalTime>63</TotalTime>
  <Words>566</Words>
  <Application>Microsoft Office PowerPoint</Application>
  <PresentationFormat>全屏显示(4:3)</PresentationFormat>
  <Paragraphs>15</Paragraphs>
  <Slides>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凤舞九天</vt:lpstr>
      <vt:lpstr>从技工到教授的“工人专家” ——李斌 </vt:lpstr>
      <vt:lpstr>PowerPoint 演示文稿</vt:lpstr>
      <vt:lpstr>人物荣誉</vt:lpstr>
      <vt:lpstr>人物档案</vt:lpstr>
      <vt:lpstr>超级谈判王</vt:lpstr>
      <vt:lpstr>PowerPoint 演示文稿</vt:lpstr>
      <vt:lpstr>PowerPoint 演示文稿</vt:lpstr>
      <vt:lpstr>李斌语录</vt:lpstr>
      <vt:lpstr>THANK  YOU  VERY  MUCH!</vt:lpstr>
    </vt:vector>
  </TitlesOfParts>
  <Company>ldq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从技工到教授的“工人专家” ——李斌 </dc:title>
  <dc:creator>LDQ</dc:creator>
  <cp:lastModifiedBy>范贻潘</cp:lastModifiedBy>
  <cp:revision>10</cp:revision>
  <dcterms:created xsi:type="dcterms:W3CDTF">2018-02-28T02:53:49Z</dcterms:created>
  <dcterms:modified xsi:type="dcterms:W3CDTF">2019-03-07T07:17:25Z</dcterms:modified>
</cp:coreProperties>
</file>